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9" r:id="rId8"/>
    <p:sldId id="271" r:id="rId9"/>
    <p:sldId id="270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1142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D4C3-F0EF-444A-BAB6-0DB5C5EF8AE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6799-ADE0-4207-A060-818764339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98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D4C3-F0EF-444A-BAB6-0DB5C5EF8AE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6799-ADE0-4207-A060-818764339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48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D4C3-F0EF-444A-BAB6-0DB5C5EF8AE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6799-ADE0-4207-A060-818764339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18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D4C3-F0EF-444A-BAB6-0DB5C5EF8AE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6799-ADE0-4207-A060-818764339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5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D4C3-F0EF-444A-BAB6-0DB5C5EF8AE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6799-ADE0-4207-A060-818764339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2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D4C3-F0EF-444A-BAB6-0DB5C5EF8AE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6799-ADE0-4207-A060-818764339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93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D4C3-F0EF-444A-BAB6-0DB5C5EF8AE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6799-ADE0-4207-A060-818764339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292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D4C3-F0EF-444A-BAB6-0DB5C5EF8AE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6799-ADE0-4207-A060-818764339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473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D4C3-F0EF-444A-BAB6-0DB5C5EF8AE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6799-ADE0-4207-A060-818764339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2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D4C3-F0EF-444A-BAB6-0DB5C5EF8AE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6799-ADE0-4207-A060-818764339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1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D4C3-F0EF-444A-BAB6-0DB5C5EF8AE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F6799-ADE0-4207-A060-818764339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786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AD4C3-F0EF-444A-BAB6-0DB5C5EF8AE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F6799-ADE0-4207-A060-818764339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024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49795" y="391391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What is philosophy?</a:t>
            </a:r>
          </a:p>
          <a:p>
            <a:r>
              <a:rPr lang="en-US" sz="3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Why study philosophy?</a:t>
            </a:r>
            <a:endParaRPr lang="en-US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892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99560" y="314236"/>
            <a:ext cx="55448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Session 2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88353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892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99560" y="314236"/>
            <a:ext cx="55448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Session 2</a:t>
            </a:r>
            <a:endParaRPr lang="en-US" sz="3600" b="1" dirty="0"/>
          </a:p>
        </p:txBody>
      </p:sp>
      <p:sp>
        <p:nvSpPr>
          <p:cNvPr id="2" name="Rectangle 1"/>
          <p:cNvSpPr/>
          <p:nvPr/>
        </p:nvSpPr>
        <p:spPr>
          <a:xfrm>
            <a:off x="1137684" y="3297221"/>
            <a:ext cx="61349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http://dailynous.com/value-of-philosophy/charts-and-graphs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095153" y="4488068"/>
            <a:ext cx="78361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https://dl.dropboxusercontent.com/u/10224324/Website/philosophy-income.JPG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5153" y="5678915"/>
            <a:ext cx="70334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https://sites.google.com/site/whystudyphilosophy/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59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49795" y="391391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What is philosophy?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892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99560" y="314236"/>
            <a:ext cx="55448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Session 2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12370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892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99560" y="314236"/>
            <a:ext cx="55448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Session 2</a:t>
            </a:r>
            <a:endParaRPr lang="en-US" sz="3600" b="1" dirty="0"/>
          </a:p>
        </p:txBody>
      </p:sp>
      <p:sp>
        <p:nvSpPr>
          <p:cNvPr id="2" name="Rectangle 1"/>
          <p:cNvSpPr/>
          <p:nvPr/>
        </p:nvSpPr>
        <p:spPr>
          <a:xfrm>
            <a:off x="2870791" y="2616738"/>
            <a:ext cx="34024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0" i="0" dirty="0" err="1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φιλοσοφί</a:t>
            </a:r>
            <a:r>
              <a:rPr lang="en-US" sz="2800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α</a:t>
            </a:r>
          </a:p>
          <a:p>
            <a:pPr algn="ctr"/>
            <a:r>
              <a:rPr lang="en-US" sz="2800" b="0" i="1" dirty="0" err="1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philosophia</a:t>
            </a:r>
            <a:endParaRPr lang="en-US" sz="2800" b="0" i="1" dirty="0" smtClean="0"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  <a:p>
            <a:pPr algn="ctr"/>
            <a:r>
              <a:rPr lang="en-US" sz="2800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"love of wisdom"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579474" y="4576673"/>
            <a:ext cx="34024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Philadelphia</a:t>
            </a:r>
          </a:p>
          <a:p>
            <a:pPr algn="ctr"/>
            <a:r>
              <a:rPr lang="en-US" sz="2800" dirty="0" smtClean="0">
                <a:solidFill>
                  <a:srgbClr val="252525"/>
                </a:solidFill>
                <a:latin typeface="Arial" panose="020B0604020202020204" pitchFamily="34" charset="0"/>
              </a:rPr>
              <a:t>philanthropy</a:t>
            </a:r>
          </a:p>
          <a:p>
            <a:pPr algn="ctr"/>
            <a:r>
              <a:rPr lang="en-US" sz="2800" dirty="0" smtClean="0">
                <a:solidFill>
                  <a:srgbClr val="252525"/>
                </a:solidFill>
                <a:latin typeface="Arial" panose="020B0604020202020204" pitchFamily="34" charset="0"/>
              </a:rPr>
              <a:t>Francophile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4942367" y="4576672"/>
            <a:ext cx="34024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sophistication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581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892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99560" y="314236"/>
            <a:ext cx="55448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Session 2</a:t>
            </a:r>
            <a:endParaRPr lang="en-US" sz="3600" b="1" dirty="0"/>
          </a:p>
        </p:txBody>
      </p:sp>
      <p:sp>
        <p:nvSpPr>
          <p:cNvPr id="2" name="Rectangle 1"/>
          <p:cNvSpPr/>
          <p:nvPr/>
        </p:nvSpPr>
        <p:spPr>
          <a:xfrm>
            <a:off x="1743738" y="2987496"/>
            <a:ext cx="565652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dirty="0" err="1" smtClean="0">
                <a:solidFill>
                  <a:srgbClr val="222222"/>
                </a:solidFill>
                <a:effectLst/>
                <a:latin typeface="Roboto"/>
              </a:rPr>
              <a:t>phi·los·o·phy</a:t>
            </a:r>
            <a:endParaRPr lang="en-US" b="0" i="0" dirty="0" smtClean="0">
              <a:solidFill>
                <a:srgbClr val="222222"/>
              </a:solidFill>
              <a:effectLst/>
              <a:latin typeface="Roboto"/>
            </a:endParaRPr>
          </a:p>
          <a:p>
            <a:r>
              <a:rPr lang="en-US" b="0" i="0" dirty="0" err="1" smtClean="0">
                <a:solidFill>
                  <a:srgbClr val="222222"/>
                </a:solidFill>
                <a:effectLst/>
                <a:latin typeface="Roboto"/>
              </a:rPr>
              <a:t>fəˈläsəfē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Roboto"/>
              </a:rPr>
              <a:t>/</a:t>
            </a:r>
          </a:p>
          <a:p>
            <a:r>
              <a:rPr lang="en-US" b="0" i="1" dirty="0" smtClean="0">
                <a:solidFill>
                  <a:srgbClr val="222222"/>
                </a:solidFill>
                <a:effectLst/>
                <a:latin typeface="Roboto"/>
              </a:rPr>
              <a:t>noun</a:t>
            </a:r>
            <a:endParaRPr lang="en-US" dirty="0">
              <a:solidFill>
                <a:srgbClr val="222222"/>
              </a:solidFill>
              <a:latin typeface="Roboto"/>
            </a:endParaRPr>
          </a:p>
          <a:p>
            <a:r>
              <a:rPr lang="en-US" b="0" i="0" dirty="0" smtClean="0">
                <a:solidFill>
                  <a:srgbClr val="222222"/>
                </a:solidFill>
                <a:effectLst/>
                <a:latin typeface="Roboto"/>
              </a:rPr>
              <a:t>the study of the fundamental nature of knowledge, reality, and existence, especially when considered as an academic discipline</a:t>
            </a:r>
            <a:endParaRPr lang="en-US" b="0" i="0" dirty="0">
              <a:solidFill>
                <a:srgbClr val="222222"/>
              </a:solidFill>
              <a:effectLst/>
              <a:latin typeface="Roboto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92865" y="5135273"/>
            <a:ext cx="65071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Philosophy</a:t>
            </a:r>
            <a:r>
              <a:rPr lang="en-US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(from </a:t>
            </a:r>
            <a:r>
              <a:rPr lang="en-US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</a:rPr>
              <a:t>Greek</a:t>
            </a:r>
            <a:r>
              <a:rPr lang="en-US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φιλοσοφί</a:t>
            </a:r>
            <a:r>
              <a:rPr lang="en-US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α, </a:t>
            </a:r>
            <a:r>
              <a:rPr lang="en-US" b="0" i="1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philosophia</a:t>
            </a:r>
            <a:r>
              <a:rPr lang="en-US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 literally "love of wisdom") is the </a:t>
            </a:r>
            <a:r>
              <a:rPr lang="en-US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</a:rPr>
              <a:t>study</a:t>
            </a:r>
            <a:r>
              <a:rPr lang="en-US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of general and fundamental </a:t>
            </a:r>
            <a:r>
              <a:rPr lang="en-US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</a:rPr>
              <a:t>problems</a:t>
            </a:r>
            <a:r>
              <a:rPr lang="en-US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 concerning matters such as </a:t>
            </a:r>
            <a:r>
              <a:rPr lang="en-US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</a:rPr>
              <a:t>existence</a:t>
            </a:r>
            <a:r>
              <a:rPr lang="en-US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</a:rPr>
              <a:t>knowledge</a:t>
            </a:r>
            <a:r>
              <a:rPr lang="en-US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</a:rPr>
              <a:t>values</a:t>
            </a:r>
            <a:r>
              <a:rPr lang="en-US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</a:rPr>
              <a:t>reason</a:t>
            </a:r>
            <a:r>
              <a:rPr lang="en-US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</a:rPr>
              <a:t>mind</a:t>
            </a:r>
            <a:r>
              <a:rPr lang="en-US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, and </a:t>
            </a:r>
            <a:r>
              <a:rPr lang="en-US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</a:rPr>
              <a:t>language</a:t>
            </a:r>
            <a:r>
              <a:rPr lang="en-US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282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892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99560" y="314236"/>
            <a:ext cx="55448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Session 2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744283" y="3169631"/>
            <a:ext cx="766075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“natural philosophy” PhD</a:t>
            </a:r>
          </a:p>
          <a:p>
            <a:pPr algn="ctr"/>
            <a:r>
              <a:rPr lang="en-US" sz="2800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Newton’s </a:t>
            </a:r>
            <a:r>
              <a:rPr lang="en-US" sz="2800" b="0" i="1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Mathematical Principles of Natural Philosophy</a:t>
            </a:r>
          </a:p>
          <a:p>
            <a:pPr algn="ctr"/>
            <a:endParaRPr lang="en-US" sz="2800" dirty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2800" b="0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psychology, sociology, linguistics, economics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399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892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99560" y="314236"/>
            <a:ext cx="55448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Session 2</a:t>
            </a:r>
            <a:endParaRPr lang="en-US" sz="3600" b="1" dirty="0"/>
          </a:p>
        </p:txBody>
      </p:sp>
      <p:sp>
        <p:nvSpPr>
          <p:cNvPr id="2" name="Rectangle 1"/>
          <p:cNvSpPr/>
          <p:nvPr/>
        </p:nvSpPr>
        <p:spPr>
          <a:xfrm>
            <a:off x="1472609" y="3105835"/>
            <a:ext cx="538539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Metaphysics: the nature of the world</a:t>
            </a:r>
          </a:p>
          <a:p>
            <a:r>
              <a:rPr lang="en-US" dirty="0" smtClean="0"/>
              <a:t>Logic: the right ways to think</a:t>
            </a:r>
          </a:p>
          <a:p>
            <a:r>
              <a:rPr lang="en-US" dirty="0" smtClean="0"/>
              <a:t>Epistemology: how we know what we think we know</a:t>
            </a:r>
          </a:p>
          <a:p>
            <a:r>
              <a:rPr lang="en-US" dirty="0" smtClean="0"/>
              <a:t>Ethics: how we tell right from wrong</a:t>
            </a:r>
          </a:p>
          <a:p>
            <a:r>
              <a:rPr lang="en-US" dirty="0" smtClean="0"/>
              <a:t>Political philosophy: how to govern</a:t>
            </a:r>
          </a:p>
          <a:p>
            <a:r>
              <a:rPr lang="en-US" dirty="0" smtClean="0"/>
              <a:t>Aesthetics: what is beauty?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49795" y="391391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Why study philosophy?</a:t>
            </a:r>
            <a:endParaRPr lang="en-US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892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99560" y="314236"/>
            <a:ext cx="55448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Session 2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88442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9719" y="3355701"/>
            <a:ext cx="733646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self-cultivation, not production</a:t>
            </a:r>
          </a:p>
          <a:p>
            <a:endParaRPr lang="en-US" sz="3200" b="1" dirty="0">
              <a:latin typeface="Calibri" panose="020F0502020204030204" pitchFamily="34" charset="0"/>
            </a:endParaRPr>
          </a:p>
          <a:p>
            <a:r>
              <a:rPr lang="en-US" sz="3200" b="1" dirty="0" smtClean="0">
                <a:latin typeface="Calibri" panose="020F0502020204030204" pitchFamily="34" charset="0"/>
              </a:rPr>
              <a:t>not valuable for its products, but for the effect on the people studying it</a:t>
            </a:r>
            <a:endParaRPr lang="en-US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892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99560" y="314236"/>
            <a:ext cx="55448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Session 2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2055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892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99560" y="314236"/>
            <a:ext cx="55448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Session 2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1860696" y="3717208"/>
            <a:ext cx="539070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 think clearly</a:t>
            </a:r>
          </a:p>
          <a:p>
            <a:r>
              <a:rPr lang="en-US" sz="3200" b="1" dirty="0">
                <a:latin typeface="Calibri" panose="020F0502020204030204" pitchFamily="34" charset="0"/>
              </a:rPr>
              <a:t>	</a:t>
            </a:r>
            <a:r>
              <a:rPr lang="en-US" sz="3200" b="1" dirty="0" smtClean="0">
                <a:latin typeface="Calibri" panose="020F0502020204030204" pitchFamily="34" charset="0"/>
              </a:rPr>
              <a:t>(1) for yourself</a:t>
            </a:r>
          </a:p>
          <a:p>
            <a:r>
              <a:rPr lang="en-US" sz="3200" b="1" dirty="0">
                <a:latin typeface="Calibri" panose="020F0502020204030204" pitchFamily="34" charset="0"/>
              </a:rPr>
              <a:t>	</a:t>
            </a:r>
            <a:r>
              <a:rPr lang="en-US" sz="3200" b="1" dirty="0" smtClean="0">
                <a:latin typeface="Calibri" panose="020F0502020204030204" pitchFamily="34" charset="0"/>
              </a:rPr>
              <a:t>(2) as a marketable skill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91444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918</TotalTime>
  <Words>199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Rockefeller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Andreas Keller</dc:creator>
  <cp:lastModifiedBy>Andreas Keller</cp:lastModifiedBy>
  <cp:revision>9</cp:revision>
  <dcterms:created xsi:type="dcterms:W3CDTF">2017-02-02T03:14:53Z</dcterms:created>
  <dcterms:modified xsi:type="dcterms:W3CDTF">2017-02-02T18:47:40Z</dcterms:modified>
</cp:coreProperties>
</file>